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6858000" type="screen4x3"/>
  <p:notesSz cx="6985000" cy="9271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0">
          <p15:clr>
            <a:srgbClr val="A4A3A4"/>
          </p15:clr>
        </p15:guide>
        <p15:guide id="2" pos="220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2"/>
  </p:normalViewPr>
  <p:slideViewPr>
    <p:cSldViewPr snapToGrid="0">
      <p:cViewPr varScale="1">
        <p:scale>
          <a:sx n="102" d="100"/>
          <a:sy n="102" d="100"/>
        </p:scale>
        <p:origin x="1824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20"/>
        <p:guide pos="220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4.png>
</file>

<file path=ppt/media/image15.png>
</file>

<file path=ppt/media/image17.png>
</file>

<file path=ppt/media/image2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27363" cy="474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57638" y="0"/>
            <a:ext cx="3027362" cy="474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275" cy="4116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786813"/>
            <a:ext cx="3027363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62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62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" name="Google Shape;5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74750" y="695325"/>
            <a:ext cx="4635500" cy="3476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1" name="Google Shape;51;p1:notes"/>
          <p:cNvSpPr txBox="1">
            <a:spLocks noGrp="1"/>
          </p:cNvSpPr>
          <p:nvPr>
            <p:ph type="body" idx="1"/>
          </p:nvPr>
        </p:nvSpPr>
        <p:spPr>
          <a:xfrm>
            <a:off x="931863" y="4403725"/>
            <a:ext cx="5121275" cy="41719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cb05d796e4_1_2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Google Shape;145;g2cb05d796e4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6" name="Google Shape;146;g2cb05d796e4_1_2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cb253bf187_0_23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6" name="Google Shape;156;g2cb253bf187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7" name="Google Shape;157;g2cb253bf187_0_23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cb253bf187_0_31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g2cb253bf187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7" name="Google Shape;167;g2cb253bf187_0_31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cb29b1879e_0_26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6" name="Google Shape;176;g2cb29b1879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7" name="Google Shape;177;g2cb29b1879e_0_26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cb507ed2d5_0_24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g2cb507ed2d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4900" cy="3483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8" name="Google Shape;188;g2cb507ed2d5_0_24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cafff8ad32_0_6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g2cafff8ad3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7" name="Google Shape;197;g2cafff8ad32_0_6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cb253bf187_0_39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3" name="Google Shape;213;g2cb253bf187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4" name="Google Shape;214;g2cb253bf187_0_39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6e6efeea21_0_0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17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2" name="Google Shape;222;g26e6efeea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3" name="Google Shape;223;g26e6efeea21_0_0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cb507ed2d5_0_31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2" name="Google Shape;232;g2cb507ed2d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3" name="Google Shape;233;g2cb507ed2d5_0_31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cb507ed2d5_0_39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2" name="Google Shape;242;g2cb507ed2d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3" name="Google Shape;243;g2cb507ed2d5_0_39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bfc4e27f91_0_514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" name="Google Shape;57;g2bfc4e27f91_0_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" name="Google Shape;58;g2bfc4e27f91_0_514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cb29b1879e_0_0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0" name="Google Shape;250;g2cb29b187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" name="Google Shape;251;g2cb29b1879e_0_0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c0fea01fb7_0_226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21</a:t>
            </a:fld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8" name="Google Shape;258;g2c0fea01fb7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4900" cy="3483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9" name="Google Shape;259;g2c0fea01fb7_0_226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b001eefdd_0_9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" name="Google Shape;65;g2cb001eefdd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" name="Google Shape;66;g2cb001eefdd_0_9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cb001eefdd_0_18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6" name="Google Shape;76;g2cb001eefd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7" name="Google Shape;77;g2cb001eefdd_0_18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cb05d796e4_0_1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g2cb05d796e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8" name="Google Shape;88;g2cb05d796e4_0_1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cb29b1879e_0_16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" name="Google Shape;96;g2cb29b1879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4900" cy="3483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7" name="Google Shape;97;g2cb29b1879e_0_16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cb253bf187_0_8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" name="Google Shape;105;g2cb253bf18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6" name="Google Shape;106;g2cb253bf187_0_8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b253bf187_0_0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g2cb253bf1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2" name="Google Shape;122;g2cb253bf187_0_0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cb507ed2d5_0_6:notes"/>
          <p:cNvSpPr txBox="1">
            <a:spLocks noGrp="1"/>
          </p:cNvSpPr>
          <p:nvPr>
            <p:ph type="sldNum" idx="12"/>
          </p:nvPr>
        </p:nvSpPr>
        <p:spPr>
          <a:xfrm>
            <a:off x="3957638" y="8786813"/>
            <a:ext cx="3027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0" name="Google Shape;130;g2cb507ed2d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712788"/>
            <a:ext cx="4645025" cy="3482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" name="Google Shape;131;g2cb507ed2d5_0_6:notes"/>
          <p:cNvSpPr txBox="1">
            <a:spLocks noGrp="1"/>
          </p:cNvSpPr>
          <p:nvPr>
            <p:ph type="body" idx="1"/>
          </p:nvPr>
        </p:nvSpPr>
        <p:spPr>
          <a:xfrm>
            <a:off x="931863" y="4432300"/>
            <a:ext cx="5121300" cy="41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150" tIns="47075" rIns="94150" bIns="470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11"/>
          <p:cNvSpPr>
            <a:spLocks noGrp="1"/>
          </p:cNvSpPr>
          <p:nvPr>
            <p:ph type="pic" idx="2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11"/>
          <p:cNvSpPr txBox="1">
            <a:spLocks noGrp="1"/>
          </p:cNvSpPr>
          <p:nvPr>
            <p:ph type="body" idx="1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body" idx="1"/>
          </p:nvPr>
        </p:nvSpPr>
        <p:spPr>
          <a:xfrm rot="5400000">
            <a:off x="604044" y="389731"/>
            <a:ext cx="5811838" cy="576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 type="objOnly">
  <p:cSld name="OBJECT_ONL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628650" y="365125"/>
            <a:ext cx="7886700" cy="5811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"/>
          <p:cNvSpPr txBox="1"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body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body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body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>
            <a:spLocks noGrp="1"/>
          </p:cNvSpPr>
          <p:nvPr>
            <p:ph type="ctrTitle"/>
          </p:nvPr>
        </p:nvSpPr>
        <p:spPr>
          <a:xfrm>
            <a:off x="1266825" y="1779850"/>
            <a:ext cx="6690600" cy="11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latin typeface="Times New Roman"/>
                <a:ea typeface="Times New Roman"/>
                <a:cs typeface="Times New Roman"/>
                <a:sym typeface="Times New Roman"/>
              </a:rPr>
              <a:t>Targeting Mac1 Domain</a:t>
            </a:r>
            <a:endParaRPr sz="27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SARS-CoV-2 Nsp3 Inhibitor Hit to Lead Proposal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4" name="Google Shape;54;p14"/>
          <p:cNvSpPr txBox="1"/>
          <p:nvPr/>
        </p:nvSpPr>
        <p:spPr>
          <a:xfrm>
            <a:off x="2745072" y="4038375"/>
            <a:ext cx="34554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Cheng Hu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April</a:t>
            </a:r>
            <a:r>
              <a:rPr lang="en-US" sz="240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r>
              <a:rPr lang="en-US" sz="240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202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Reactions for Medicinal Chemistry</a:t>
            </a:r>
            <a:endParaRPr sz="2400"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000" y="1442750"/>
            <a:ext cx="7614651" cy="425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/>
          <p:nvPr/>
        </p:nvSpPr>
        <p:spPr>
          <a:xfrm>
            <a:off x="784850" y="5950125"/>
            <a:ext cx="7700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During hit2lead, it is desirable to generate chemical matters quickly utilizing commercial building blocks and employing commonly used reactions</a:t>
            </a:r>
            <a:endParaRPr sz="1600" dirty="0"/>
          </a:p>
        </p:txBody>
      </p:sp>
      <p:sp>
        <p:nvSpPr>
          <p:cNvPr id="152" name="Google Shape;152;p23"/>
          <p:cNvSpPr txBox="1"/>
          <p:nvPr/>
        </p:nvSpPr>
        <p:spPr>
          <a:xfrm>
            <a:off x="4842800" y="5701175"/>
            <a:ext cx="3903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D.G.Brown et al. </a:t>
            </a:r>
            <a:r>
              <a:rPr lang="en-US" sz="1100" i="1">
                <a:solidFill>
                  <a:schemeClr val="dk1"/>
                </a:solidFill>
              </a:rPr>
              <a:t>J. Med. Chem.</a:t>
            </a:r>
            <a:r>
              <a:rPr lang="en-US" sz="1100">
                <a:solidFill>
                  <a:schemeClr val="dk1"/>
                </a:solidFill>
              </a:rPr>
              <a:t> 2016, 59, 10, 4443–4458</a:t>
            </a:r>
            <a:endParaRPr/>
          </a:p>
        </p:txBody>
      </p:sp>
      <p:sp>
        <p:nvSpPr>
          <p:cNvPr id="153" name="Google Shape;153;p23"/>
          <p:cNvSpPr txBox="1"/>
          <p:nvPr/>
        </p:nvSpPr>
        <p:spPr>
          <a:xfrm>
            <a:off x="784850" y="719450"/>
            <a:ext cx="7700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</a:rPr>
              <a:t>Analysis of Past and Present Synthetic Methodologies on Medicinal Chemistry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4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SAR Plan - Exploring Phosphate Tunnel</a:t>
            </a:r>
            <a:endParaRPr sz="2400"/>
          </a:p>
        </p:txBody>
      </p:sp>
      <p:sp>
        <p:nvSpPr>
          <p:cNvPr id="162" name="Google Shape;162;p24"/>
          <p:cNvSpPr txBox="1"/>
          <p:nvPr/>
        </p:nvSpPr>
        <p:spPr>
          <a:xfrm>
            <a:off x="892975" y="5566175"/>
            <a:ext cx="7687354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Change the core from cyclohexyl to piperidine enables quick SAR mapping in the phosphate tunnel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Reductive amination, amide coupling, and </a:t>
            </a:r>
            <a:r>
              <a:rPr lang="en-US" sz="1600" dirty="0" err="1"/>
              <a:t>SNAr</a:t>
            </a:r>
            <a:r>
              <a:rPr lang="en-US" sz="1600" dirty="0"/>
              <a:t>/Buchwald reactions are among the most commonly used reactions in medicinal chemistry</a:t>
            </a:r>
            <a:endParaRPr sz="1600" dirty="0"/>
          </a:p>
        </p:txBody>
      </p:sp>
      <p:pic>
        <p:nvPicPr>
          <p:cNvPr id="163" name="Google Shape;1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2471" y="1071275"/>
            <a:ext cx="1939625" cy="235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4801389-DCE3-8E1C-02DE-A42C6D3F6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663" y="1454450"/>
            <a:ext cx="6210456" cy="39049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5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SAR Plan - Exploring Phosphate Tunnel</a:t>
            </a:r>
            <a:endParaRPr sz="2400"/>
          </a:p>
        </p:txBody>
      </p:sp>
      <p:sp>
        <p:nvSpPr>
          <p:cNvPr id="172" name="Google Shape;172;p25"/>
          <p:cNvSpPr txBox="1"/>
          <p:nvPr/>
        </p:nvSpPr>
        <p:spPr>
          <a:xfrm>
            <a:off x="892975" y="5347875"/>
            <a:ext cx="70149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Change the core from cyclohexyl to piperidine enables quick SAR mapping in the phosphate tunnel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Aldehyde/ketone, carboxylic acids and Aryl halides are the most abundant building blocks for medicinal chemistry</a:t>
            </a:r>
            <a:endParaRPr sz="1600" dirty="0"/>
          </a:p>
        </p:txBody>
      </p:sp>
      <p:pic>
        <p:nvPicPr>
          <p:cNvPr id="173" name="Google Shape;1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0974" y="1073250"/>
            <a:ext cx="2932625" cy="182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B6280C2-9D92-33A0-711D-1409651BA4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144" y="1401312"/>
            <a:ext cx="6503711" cy="36659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SAR Plan - Explore Adenine Subsite</a:t>
            </a:r>
            <a:endParaRPr sz="2400"/>
          </a:p>
        </p:txBody>
      </p:sp>
      <p:sp>
        <p:nvSpPr>
          <p:cNvPr id="181" name="Google Shape;181;p26"/>
          <p:cNvSpPr txBox="1"/>
          <p:nvPr/>
        </p:nvSpPr>
        <p:spPr>
          <a:xfrm>
            <a:off x="1064550" y="5377925"/>
            <a:ext cx="70149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Explore Adenine subsite SAR with </a:t>
            </a:r>
            <a:r>
              <a:rPr lang="en-US" sz="1600" dirty="0" err="1"/>
              <a:t>SNAr</a:t>
            </a:r>
            <a:r>
              <a:rPr lang="en-US" sz="1600" dirty="0"/>
              <a:t> reactions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SAR obtained may transferred to new and optimized scaffolds</a:t>
            </a:r>
            <a:endParaRPr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4DC650-51FB-8080-412E-23CDBB34A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878" y="1711620"/>
            <a:ext cx="1911856" cy="21110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9698CB-662E-E641-62CF-484E4B8784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070" y="1498600"/>
            <a:ext cx="6801642" cy="298010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7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Hits from FBS </a:t>
            </a:r>
            <a:endParaRPr sz="2400"/>
          </a:p>
        </p:txBody>
      </p:sp>
      <p:pic>
        <p:nvPicPr>
          <p:cNvPr id="192" name="Google Shape;1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0175" y="1064825"/>
            <a:ext cx="6043651" cy="439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7"/>
          <p:cNvSpPr txBox="1"/>
          <p:nvPr/>
        </p:nvSpPr>
        <p:spPr>
          <a:xfrm>
            <a:off x="1150950" y="5635625"/>
            <a:ext cx="7332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Pyrrolopyrimidine hits (-672 and -345) demonstrated activities in both biochemistry and biophysics assays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Both compounds are suitable as starting points for hit2lead campaign</a:t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8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Hits From FBS - Pyrrolopyrimidine</a:t>
            </a:r>
            <a:endParaRPr sz="2400"/>
          </a:p>
        </p:txBody>
      </p:sp>
      <p:pic>
        <p:nvPicPr>
          <p:cNvPr id="201" name="Google Shape;20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2094" y="1159750"/>
            <a:ext cx="3036825" cy="29509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2" name="Google Shape;202;p28"/>
          <p:cNvCxnSpPr/>
          <p:nvPr/>
        </p:nvCxnSpPr>
        <p:spPr>
          <a:xfrm flipH="1">
            <a:off x="3475550" y="3039900"/>
            <a:ext cx="1459200" cy="2838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3" name="Google Shape;203;p28"/>
          <p:cNvCxnSpPr/>
          <p:nvPr/>
        </p:nvCxnSpPr>
        <p:spPr>
          <a:xfrm flipH="1">
            <a:off x="3130950" y="2290050"/>
            <a:ext cx="1834200" cy="63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4" name="Google Shape;204;p28"/>
          <p:cNvSpPr txBox="1"/>
          <p:nvPr/>
        </p:nvSpPr>
        <p:spPr>
          <a:xfrm>
            <a:off x="4965150" y="2107650"/>
            <a:ext cx="364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F156 backbone NH</a:t>
            </a:r>
            <a:endParaRPr/>
          </a:p>
        </p:txBody>
      </p:sp>
      <p:sp>
        <p:nvSpPr>
          <p:cNvPr id="205" name="Google Shape;205;p28"/>
          <p:cNvSpPr txBox="1"/>
          <p:nvPr/>
        </p:nvSpPr>
        <p:spPr>
          <a:xfrm>
            <a:off x="4965150" y="2857900"/>
            <a:ext cx="364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F157 backbone NH</a:t>
            </a:r>
            <a:endParaRPr/>
          </a:p>
        </p:txBody>
      </p:sp>
      <p:sp>
        <p:nvSpPr>
          <p:cNvPr id="206" name="Google Shape;206;p28"/>
          <p:cNvSpPr txBox="1"/>
          <p:nvPr/>
        </p:nvSpPr>
        <p:spPr>
          <a:xfrm>
            <a:off x="1003600" y="4969388"/>
            <a:ext cx="8267721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 err="1"/>
              <a:t>Pyrrolopyrimidine</a:t>
            </a:r>
            <a:r>
              <a:rPr lang="en-US" sz="1600" dirty="0"/>
              <a:t> forms bidentate interactions with D22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Piperidine provides the scaffold for oxyanion pocket and phosphate tunnel exploration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Can we access oxyanion </a:t>
            </a:r>
            <a:r>
              <a:rPr lang="en-US" sz="1600" dirty="0" err="1"/>
              <a:t>subpocket</a:t>
            </a:r>
            <a:r>
              <a:rPr lang="en-US" sz="1600" dirty="0"/>
              <a:t> from C2 of piperidine?</a:t>
            </a:r>
            <a:endParaRPr sz="1600" dirty="0"/>
          </a:p>
        </p:txBody>
      </p:sp>
      <p:pic>
        <p:nvPicPr>
          <p:cNvPr id="207" name="Google Shape;20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950" y="1312042"/>
            <a:ext cx="1253025" cy="199141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8"/>
          <p:cNvSpPr txBox="1"/>
          <p:nvPr/>
        </p:nvSpPr>
        <p:spPr>
          <a:xfrm>
            <a:off x="7577350" y="3667825"/>
            <a:ext cx="15924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ZINC336438345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IC50=180 uM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LE: 0.41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8"/>
          <p:cNvSpPr txBox="1"/>
          <p:nvPr/>
        </p:nvSpPr>
        <p:spPr>
          <a:xfrm>
            <a:off x="8146000" y="4080100"/>
            <a:ext cx="102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8"/>
          <p:cNvSpPr txBox="1"/>
          <p:nvPr/>
        </p:nvSpPr>
        <p:spPr>
          <a:xfrm>
            <a:off x="1498225" y="4365600"/>
            <a:ext cx="168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PDB code: 5RSE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9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SAR Plan - Exploring Oxyanion Subsite</a:t>
            </a:r>
            <a:endParaRPr sz="2400"/>
          </a:p>
        </p:txBody>
      </p:sp>
      <p:sp>
        <p:nvSpPr>
          <p:cNvPr id="219" name="Google Shape;219;p29"/>
          <p:cNvSpPr txBox="1"/>
          <p:nvPr/>
        </p:nvSpPr>
        <p:spPr>
          <a:xfrm>
            <a:off x="1289850" y="5705075"/>
            <a:ext cx="6885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Designs to explore oxyanion subsite from C-2 of piperidine core</a:t>
            </a:r>
            <a:endParaRPr sz="16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FC9AF9-8B41-D8BD-D0D8-F5E059CEF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976" y="1056653"/>
            <a:ext cx="5726047" cy="430274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0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SAR Plan - Exploring Oxyanion Subsite</a:t>
            </a:r>
            <a:endParaRPr sz="2400"/>
          </a:p>
        </p:txBody>
      </p:sp>
      <p:sp>
        <p:nvSpPr>
          <p:cNvPr id="227" name="Google Shape;227;p30"/>
          <p:cNvSpPr txBox="1"/>
          <p:nvPr/>
        </p:nvSpPr>
        <p:spPr>
          <a:xfrm>
            <a:off x="1190625" y="582415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0"/>
          <p:cNvSpPr txBox="1"/>
          <p:nvPr/>
        </p:nvSpPr>
        <p:spPr>
          <a:xfrm>
            <a:off x="1190625" y="5852800"/>
            <a:ext cx="7471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Explore oxyanion pocket utilizing commercially available building blocks</a:t>
            </a:r>
            <a:endParaRPr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64B9AB-D492-DBDA-3CE8-31BC5F7C8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132" y="2833971"/>
            <a:ext cx="4687500" cy="27127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9C6731A-B8C9-FC4B-5F8D-A111EAC8A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1075" y="1005375"/>
            <a:ext cx="3594100" cy="1193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BF1775-0FBE-581B-EF43-768CEF321F6B}"/>
              </a:ext>
            </a:extLst>
          </p:cNvPr>
          <p:cNvSpPr txBox="1"/>
          <p:nvPr/>
        </p:nvSpPr>
        <p:spPr>
          <a:xfrm>
            <a:off x="1382763" y="2287135"/>
            <a:ext cx="4019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Examples of commercially available building blocks to explore oxyanion subsite: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31"/>
          <p:cNvSpPr txBox="1"/>
          <p:nvPr/>
        </p:nvSpPr>
        <p:spPr>
          <a:xfrm>
            <a:off x="1003600" y="322725"/>
            <a:ext cx="772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SAR Plan - Extending Toward Phosphate Tunnel</a:t>
            </a:r>
            <a:endParaRPr sz="2400"/>
          </a:p>
        </p:txBody>
      </p:sp>
      <p:sp>
        <p:nvSpPr>
          <p:cNvPr id="238" name="Google Shape;238;p31"/>
          <p:cNvSpPr txBox="1"/>
          <p:nvPr/>
        </p:nvSpPr>
        <p:spPr>
          <a:xfrm>
            <a:off x="1190625" y="5824150"/>
            <a:ext cx="5715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1"/>
          <p:cNvSpPr txBox="1"/>
          <p:nvPr/>
        </p:nvSpPr>
        <p:spPr>
          <a:xfrm>
            <a:off x="1190625" y="5764600"/>
            <a:ext cx="747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Use 2,5-disubstituted piperidine to explore both oxyanion subsite and phosphate tunnel subsite</a:t>
            </a:r>
            <a:endParaRPr sz="16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8084E2-6ED1-8CD6-9E16-3A93880C7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000" y="1222442"/>
            <a:ext cx="5075999" cy="425904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2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Hit2Lead SAR Plan Wrap Up</a:t>
            </a:r>
            <a:endParaRPr sz="2400"/>
          </a:p>
        </p:txBody>
      </p:sp>
      <p:sp>
        <p:nvSpPr>
          <p:cNvPr id="247" name="Google Shape;247;p32"/>
          <p:cNvSpPr txBox="1"/>
          <p:nvPr/>
        </p:nvSpPr>
        <p:spPr>
          <a:xfrm>
            <a:off x="450937" y="1243350"/>
            <a:ext cx="8042213" cy="437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Proposed some examples of hit to lead SAR mapping plan based on current hits</a:t>
            </a:r>
            <a:endParaRPr sz="16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>
                <a:solidFill>
                  <a:schemeClr val="dk1"/>
                </a:solidFill>
              </a:rPr>
              <a:t>Docking should be performed during the review process; Flexible docking is preferred as backbone movement of up to 2.0 angstrom was observed in the adenosine site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A group brainstorming exercise should generate more/better ideas for docking/review 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 dirty="0">
                <a:solidFill>
                  <a:schemeClr val="dk1"/>
                </a:solidFill>
              </a:rPr>
              <a:t>Application of ADMET prediction model can exclude designs that are predicted to have poor solubility, poor permeability or poor stability (HLM)</a:t>
            </a:r>
            <a:endParaRPr sz="16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 err="1"/>
              <a:t>GenerativeAI</a:t>
            </a:r>
            <a:r>
              <a:rPr lang="en-US" sz="1600" dirty="0"/>
              <a:t> (pocket informed, ADMET informed and chemistry informed) should be explored. </a:t>
            </a:r>
            <a:endParaRPr sz="16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5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Outline</a:t>
            </a:r>
            <a:endParaRPr sz="2400"/>
          </a:p>
        </p:txBody>
      </p:sp>
      <p:sp>
        <p:nvSpPr>
          <p:cNvPr id="62" name="Google Shape;62;p15"/>
          <p:cNvSpPr txBox="1"/>
          <p:nvPr/>
        </p:nvSpPr>
        <p:spPr>
          <a:xfrm>
            <a:off x="708342" y="1264225"/>
            <a:ext cx="8347976" cy="4801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Binding site overview</a:t>
            </a:r>
            <a:endParaRPr sz="2000" dirty="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Interaction hotspots revealed by fragment co-crystallization</a:t>
            </a:r>
            <a:endParaRPr sz="2000" dirty="0"/>
          </a:p>
          <a:p>
            <a:pPr marL="808038" lvl="0" indent="-34766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itchFamily="2" charset="2"/>
              <a:buChar char="q"/>
            </a:pPr>
            <a:r>
              <a:rPr lang="en-US" sz="2000" dirty="0"/>
              <a:t>Adenosine site: adenine, oxyanion, lower subsite</a:t>
            </a:r>
          </a:p>
          <a:p>
            <a:pPr marL="8001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itchFamily="2" charset="2"/>
              <a:buChar char="q"/>
            </a:pPr>
            <a:r>
              <a:rPr lang="en-US" sz="2000" dirty="0"/>
              <a:t>Catalytic site and phosphate tunnel</a:t>
            </a:r>
            <a:endParaRPr sz="2000" dirty="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Hits review</a:t>
            </a:r>
            <a:endParaRPr sz="2000" dirty="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Hit to lead SAR mapping proposal (scaffold/compound designs)</a:t>
            </a:r>
            <a:endParaRPr sz="2000" dirty="0"/>
          </a:p>
          <a:p>
            <a:pPr marL="857250" lvl="0" indent="-3968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itchFamily="2" charset="2"/>
              <a:buChar char="q"/>
            </a:pPr>
            <a:r>
              <a:rPr lang="en-US" sz="2000" dirty="0"/>
              <a:t>Pocket informed</a:t>
            </a:r>
          </a:p>
          <a:p>
            <a:pPr marL="857250" lvl="0" indent="-3968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itchFamily="2" charset="2"/>
              <a:buChar char="q"/>
            </a:pPr>
            <a:r>
              <a:rPr lang="en-US" sz="2000" dirty="0">
                <a:solidFill>
                  <a:schemeClr val="dk1"/>
                </a:solidFill>
              </a:rPr>
              <a:t>ADMET informed</a:t>
            </a:r>
          </a:p>
          <a:p>
            <a:pPr marL="857250" lvl="0" indent="-3968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ingdings" pitchFamily="2" charset="2"/>
              <a:buChar char="q"/>
            </a:pPr>
            <a:r>
              <a:rPr lang="en-US" sz="2000" dirty="0"/>
              <a:t>Chemistry informed</a:t>
            </a:r>
            <a:endParaRPr sz="2000" dirty="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Assay preparations and project planning for hit to lead campaign</a:t>
            </a:r>
            <a:endParaRPr sz="20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33"/>
          <p:cNvSpPr txBox="1"/>
          <p:nvPr/>
        </p:nvSpPr>
        <p:spPr>
          <a:xfrm>
            <a:off x="646550" y="367350"/>
            <a:ext cx="830956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2"/>
                </a:solidFill>
              </a:rPr>
              <a:t>Assay Preparations and Project Planning for Hit to Lead</a:t>
            </a:r>
            <a:endParaRPr sz="2400" dirty="0"/>
          </a:p>
        </p:txBody>
      </p:sp>
      <p:sp>
        <p:nvSpPr>
          <p:cNvPr id="255" name="Google Shape;255;p33"/>
          <p:cNvSpPr txBox="1"/>
          <p:nvPr/>
        </p:nvSpPr>
        <p:spPr>
          <a:xfrm>
            <a:off x="361500" y="1308850"/>
            <a:ext cx="8421000" cy="5324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Kinase selectivity needs to be monitored (</a:t>
            </a:r>
            <a:r>
              <a:rPr lang="en-US" sz="1600" dirty="0" err="1"/>
              <a:t>pyrrolopyrimidine</a:t>
            </a:r>
            <a:r>
              <a:rPr lang="en-US" sz="1600" dirty="0"/>
              <a:t> and aminopyrimidine are frequent kinase hits)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 dirty="0">
                <a:solidFill>
                  <a:schemeClr val="dk1"/>
                </a:solidFill>
              </a:rPr>
              <a:t>TDI monitoring (</a:t>
            </a:r>
            <a:r>
              <a:rPr lang="en-US" sz="1600" dirty="0" err="1">
                <a:solidFill>
                  <a:schemeClr val="dk1"/>
                </a:solidFill>
              </a:rPr>
              <a:t>pyrrolopyrimidine</a:t>
            </a:r>
            <a:r>
              <a:rPr lang="en-US" sz="1600" dirty="0">
                <a:solidFill>
                  <a:schemeClr val="dk1"/>
                </a:solidFill>
              </a:rPr>
              <a:t> moiety)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Biochemical assays (peptide displacement assay or alternative primary assays)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Cellular assays need to be established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Tier 1 ADME: Liver microsome stability (h/r/d/c), </a:t>
            </a:r>
            <a:r>
              <a:rPr lang="en-US" sz="1600" dirty="0" err="1"/>
              <a:t>logD</a:t>
            </a:r>
            <a:r>
              <a:rPr lang="en-US" sz="1600" dirty="0"/>
              <a:t>, kinetic solubility, MDR1-MDCK permeability (RRCK for passive permeability)</a:t>
            </a:r>
          </a:p>
          <a:p>
            <a:pPr marL="127000" lvl="0" algn="l" rtl="0">
              <a:spcBef>
                <a:spcPts val="0"/>
              </a:spcBef>
              <a:spcAft>
                <a:spcPts val="0"/>
              </a:spcAft>
              <a:buSzPts val="1600"/>
            </a:pPr>
            <a:endParaRPr lang="en-US"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Tier 2 ADMET/PK: </a:t>
            </a:r>
            <a:r>
              <a:rPr lang="en-US" sz="1600" dirty="0" err="1"/>
              <a:t>ratPK</a:t>
            </a:r>
            <a:r>
              <a:rPr lang="en-US" sz="1600" dirty="0"/>
              <a:t>, CYP, </a:t>
            </a:r>
            <a:r>
              <a:rPr lang="en-US" sz="1600" dirty="0" err="1"/>
              <a:t>hERG</a:t>
            </a:r>
            <a:r>
              <a:rPr lang="en-US" sz="1600" dirty="0"/>
              <a:t>, AMES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PoC in animal models (timeline, compound profile)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Target candidate profile for Lead Optimization transition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Project timeline and budget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/>
          <p:nvPr/>
        </p:nvSpPr>
        <p:spPr>
          <a:xfrm>
            <a:off x="1443038" y="1595438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4"/>
          <p:cNvSpPr txBox="1"/>
          <p:nvPr/>
        </p:nvSpPr>
        <p:spPr>
          <a:xfrm>
            <a:off x="3063899" y="2206550"/>
            <a:ext cx="3016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r>
              <a:rPr lang="en-US" sz="2600">
                <a:solidFill>
                  <a:schemeClr val="dk2"/>
                </a:solidFill>
              </a:rPr>
              <a:t>!</a:t>
            </a:r>
            <a:endParaRPr sz="2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6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2"/>
                </a:solidFill>
              </a:rPr>
              <a:t>Binding Site Overview</a:t>
            </a:r>
            <a:endParaRPr sz="2400" dirty="0"/>
          </a:p>
        </p:txBody>
      </p:sp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9825" y="1052300"/>
            <a:ext cx="4804348" cy="211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2775" y="3268825"/>
            <a:ext cx="3375325" cy="226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1700" y="3192625"/>
            <a:ext cx="3375325" cy="2278337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1198575" y="5816675"/>
            <a:ext cx="7587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 err="1"/>
              <a:t>ADPr</a:t>
            </a:r>
            <a:r>
              <a:rPr lang="en-US" sz="1600" dirty="0"/>
              <a:t> pocket is T-shaped with the adenosine site and catalytic site connected through phosphate tunnel</a:t>
            </a:r>
            <a:endParaRPr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7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Where the Fragments Bind</a:t>
            </a:r>
            <a:endParaRPr sz="2400"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025" y="1134375"/>
            <a:ext cx="3842725" cy="290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866325" y="4190450"/>
            <a:ext cx="7973700" cy="16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Most fragments (&gt;99%) bind to adenosine pocket: 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Adenine subsite (99)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chemeClr val="dk1"/>
                </a:solidFill>
              </a:rPr>
              <a:t>Oxyanion subsite(45)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Lower subsite (33)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Some fragments extend toward phosphate subsite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8300" y="1134375"/>
            <a:ext cx="28956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735825" y="5618475"/>
            <a:ext cx="82347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Oxyanion </a:t>
            </a:r>
            <a:r>
              <a:rPr lang="en-US" sz="1600" dirty="0" err="1"/>
              <a:t>subpocket</a:t>
            </a:r>
            <a:r>
              <a:rPr lang="en-US" sz="1600" dirty="0"/>
              <a:t> is the central location of T-shaped pocket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A hit2lead scaffold should have established contact in the oxyanion </a:t>
            </a:r>
            <a:r>
              <a:rPr lang="en-US" sz="1600" dirty="0" err="1"/>
              <a:t>subpocket</a:t>
            </a:r>
            <a:r>
              <a:rPr lang="en-US" sz="1600" dirty="0"/>
              <a:t> and can extend toward adenosine subsite, lower subsite and phosphate tunnel subsite</a:t>
            </a:r>
            <a:endParaRPr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Oxyanion Subsite Binding Fragments</a:t>
            </a:r>
            <a:endParaRPr sz="2400"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325" y="1353700"/>
            <a:ext cx="7648574" cy="44214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608025" y="5775175"/>
            <a:ext cx="81969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A variety of functional groups form bidentate interactions with backbone NH of both F156 and D157</a:t>
            </a:r>
            <a:endParaRPr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Adenine Subsite Binding Fragments</a:t>
            </a:r>
            <a:endParaRPr sz="2400"/>
          </a:p>
        </p:txBody>
      </p:sp>
      <p:sp>
        <p:nvSpPr>
          <p:cNvPr id="101" name="Google Shape;101;p19"/>
          <p:cNvSpPr txBox="1"/>
          <p:nvPr/>
        </p:nvSpPr>
        <p:spPr>
          <a:xfrm>
            <a:off x="598125" y="5576725"/>
            <a:ext cx="81969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A variety of functional groups form bidentate interaction with D22 carboxylate and backbone NH  </a:t>
            </a:r>
            <a:endParaRPr sz="1600"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5401" y="1218601"/>
            <a:ext cx="6283275" cy="412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0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Hits Review - dihydro-indene-carboxylic acid</a:t>
            </a:r>
            <a:endParaRPr sz="2400"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2000" y="1112525"/>
            <a:ext cx="4834800" cy="2390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9375" y="3184089"/>
            <a:ext cx="2840173" cy="2802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112;p20"/>
          <p:cNvCxnSpPr/>
          <p:nvPr/>
        </p:nvCxnSpPr>
        <p:spPr>
          <a:xfrm rot="10800000">
            <a:off x="2763550" y="3804264"/>
            <a:ext cx="1666200" cy="102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" name="Google Shape;113;p20"/>
          <p:cNvSpPr txBox="1"/>
          <p:nvPr/>
        </p:nvSpPr>
        <p:spPr>
          <a:xfrm>
            <a:off x="4551600" y="3609264"/>
            <a:ext cx="4592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Urea forms bidentate interaction with COOH of D22</a:t>
            </a:r>
            <a:endParaRPr dirty="0">
              <a:solidFill>
                <a:schemeClr val="accent1"/>
              </a:solidFill>
            </a:endParaRPr>
          </a:p>
        </p:txBody>
      </p:sp>
      <p:cxnSp>
        <p:nvCxnSpPr>
          <p:cNvPr id="114" name="Google Shape;114;p20"/>
          <p:cNvCxnSpPr/>
          <p:nvPr/>
        </p:nvCxnSpPr>
        <p:spPr>
          <a:xfrm rot="10800000">
            <a:off x="3296950" y="4413864"/>
            <a:ext cx="1666200" cy="102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5" name="Google Shape;115;p20"/>
          <p:cNvSpPr txBox="1"/>
          <p:nvPr/>
        </p:nvSpPr>
        <p:spPr>
          <a:xfrm>
            <a:off x="5085000" y="4066464"/>
            <a:ext cx="3439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</a:rPr>
              <a:t>Carboxylate forms bidentate interaction with backbone of F156, D157</a:t>
            </a:r>
            <a:endParaRPr>
              <a:solidFill>
                <a:schemeClr val="accent1"/>
              </a:solidFill>
            </a:endParaRPr>
          </a:p>
        </p:txBody>
      </p:sp>
      <p:cxnSp>
        <p:nvCxnSpPr>
          <p:cNvPr id="116" name="Google Shape;116;p20"/>
          <p:cNvCxnSpPr/>
          <p:nvPr/>
        </p:nvCxnSpPr>
        <p:spPr>
          <a:xfrm rot="10800000">
            <a:off x="2915950" y="4947264"/>
            <a:ext cx="1666200" cy="102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7" name="Google Shape;117;p20"/>
          <p:cNvSpPr txBox="1"/>
          <p:nvPr/>
        </p:nvSpPr>
        <p:spPr>
          <a:xfrm>
            <a:off x="4704000" y="4752264"/>
            <a:ext cx="4101797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Pheny</a:t>
            </a:r>
            <a:r>
              <a:rPr lang="en-US" dirty="0">
                <a:solidFill>
                  <a:schemeClr val="accent1"/>
                </a:solidFill>
              </a:rPr>
              <a:t> extends to diphosphate tunnel with phenol group form H-bond with backbone of L126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4089550" y="5383589"/>
            <a:ext cx="5054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SAR and co-crystal structure suggest T-shaped molecules can drive potency;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Poor permeability and low LE (0.28) prevents further development of this series</a:t>
            </a:r>
            <a:endParaRPr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Hits Review - Pyrrolopyrimidine</a:t>
            </a:r>
            <a:endParaRPr sz="2400"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3600" y="1022225"/>
            <a:ext cx="7291050" cy="4642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/>
          <p:nvPr/>
        </p:nvSpPr>
        <p:spPr>
          <a:xfrm>
            <a:off x="942575" y="5829175"/>
            <a:ext cx="765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No concurrent interaction with adenine subsite and oxyanion subsite observed for </a:t>
            </a:r>
            <a:r>
              <a:rPr lang="en-US" sz="1600" i="1" dirty="0"/>
              <a:t>most</a:t>
            </a:r>
            <a:r>
              <a:rPr lang="en-US" sz="1600" dirty="0"/>
              <a:t> hits from </a:t>
            </a:r>
            <a:r>
              <a:rPr lang="en-US" sz="1600" dirty="0" err="1"/>
              <a:t>pyrrolopyrimidine</a:t>
            </a:r>
            <a:r>
              <a:rPr lang="en-US" sz="1600" dirty="0"/>
              <a:t> series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5SRZ reveals concurrent interactions with adenine and oxyanion subsites</a:t>
            </a:r>
            <a:endParaRPr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/>
        </p:nvSpPr>
        <p:spPr>
          <a:xfrm>
            <a:off x="1198563" y="1498600"/>
            <a:ext cx="184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1003600" y="322725"/>
            <a:ext cx="64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</a:rPr>
              <a:t>Hits Review - Pyrrolopyrimidine</a:t>
            </a:r>
            <a:endParaRPr sz="2400"/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3600" y="1219400"/>
            <a:ext cx="3123226" cy="29616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6" name="Google Shape;136;p22"/>
          <p:cNvCxnSpPr/>
          <p:nvPr/>
        </p:nvCxnSpPr>
        <p:spPr>
          <a:xfrm flipH="1">
            <a:off x="3483025" y="2889925"/>
            <a:ext cx="1393200" cy="14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" name="Google Shape;137;p22"/>
          <p:cNvCxnSpPr/>
          <p:nvPr/>
        </p:nvCxnSpPr>
        <p:spPr>
          <a:xfrm flipH="1">
            <a:off x="2971125" y="1961875"/>
            <a:ext cx="1563900" cy="570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8" name="Google Shape;138;p22"/>
          <p:cNvSpPr txBox="1"/>
          <p:nvPr/>
        </p:nvSpPr>
        <p:spPr>
          <a:xfrm>
            <a:off x="4572000" y="1485475"/>
            <a:ext cx="20148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1"/>
                </a:solidFill>
              </a:rPr>
              <a:t>D22 interaction (residue and backbone NH)</a:t>
            </a:r>
            <a:endParaRPr sz="1600" dirty="0">
              <a:solidFill>
                <a:schemeClr val="accent1"/>
              </a:solidFill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4851775" y="2542475"/>
            <a:ext cx="1745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1"/>
                </a:solidFill>
              </a:rPr>
              <a:t>F156, D157 backbone interaction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1265250" y="4961525"/>
            <a:ext cx="790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 txBox="1"/>
          <p:nvPr/>
        </p:nvSpPr>
        <p:spPr>
          <a:xfrm>
            <a:off x="592918" y="4807618"/>
            <a:ext cx="8313088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LRH-0021 form hotspot interactions in the oxyanion subsite and adenine subsite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Reasonable LE (0.32) and good permeability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Adenine subsite optimization is straightforward with </a:t>
            </a:r>
            <a:r>
              <a:rPr lang="en-US" sz="1600" dirty="0" err="1"/>
              <a:t>SNAr</a:t>
            </a:r>
            <a:r>
              <a:rPr lang="en-US" sz="1600" dirty="0"/>
              <a:t> chemistry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Carboxylic acid may be replaced by other oxyanion-like groups (heterocycles)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/>
              <a:t>SAR exploration into phosphate tunnel is challenging (three stereocenters, trisubstituted cyclohexyl synthesis is lengthy and not amenable for SAR exploration</a:t>
            </a:r>
            <a:endParaRPr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9C1A4E-DAEA-F0D9-51A0-A6D98BBF37B3}"/>
              </a:ext>
            </a:extLst>
          </p:cNvPr>
          <p:cNvSpPr txBox="1"/>
          <p:nvPr/>
        </p:nvSpPr>
        <p:spPr>
          <a:xfrm>
            <a:off x="6776581" y="3730823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LRH-0021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8F4B4A-EB92-E484-9BEE-F826F1D5C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7349" y="1613317"/>
            <a:ext cx="1828800" cy="2019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pi_silver">
  <a:themeElements>
    <a:clrScheme name="dpi_silver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893</Words>
  <Application>Microsoft Macintosh PowerPoint</Application>
  <PresentationFormat>On-screen Show (4:3)</PresentationFormat>
  <Paragraphs>136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Times</vt:lpstr>
      <vt:lpstr>Arial</vt:lpstr>
      <vt:lpstr>Times New Roman</vt:lpstr>
      <vt:lpstr>Wingdings</vt:lpstr>
      <vt:lpstr>dpi_silver</vt:lpstr>
      <vt:lpstr> Targeting Mac1 Domain  SARS-CoV-2 Nsp3 Inhibitor Hit to Lead Proposal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Targeting Mac1 Domain  SARS-CoV-2 Nsp3 Inhibitor Hit to Lead Proposal   </dc:title>
  <cp:lastModifiedBy>Yang Yang</cp:lastModifiedBy>
  <cp:revision>2</cp:revision>
  <dcterms:modified xsi:type="dcterms:W3CDTF">2024-04-12T20:48:30Z</dcterms:modified>
</cp:coreProperties>
</file>